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8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8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35" r:id="rId200"/>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00" Type="http://schemas.openxmlformats.org/officeDocument/2006/relationships/slide" Target="slides/slide80.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3" name="Shape 9993"/>
        <p:cNvGrpSpPr/>
        <p:nvPr/>
      </p:nvGrpSpPr>
      <p:grpSpPr>
        <a:xfrm>
          <a:off x="0" y="0"/>
          <a:ext cx="0" cy="0"/>
          <a:chOff x="0" y="0"/>
          <a:chExt cx="0" cy="0"/>
        </a:xfrm>
      </p:grpSpPr>
      <p:sp>
        <p:nvSpPr>
          <p:cNvPr id="9994" name="Google Shape;9994;p8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9995" name="Google Shape;9995;p8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996" name="Google Shape;9996;p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09.xml"/><Relationship Id="rId2" Type="http://schemas.openxmlformats.org/officeDocument/2006/relationships/notesSlide" Target="../notesSlides/notesSlide80.xml"/><Relationship Id="rId3" Type="http://schemas.openxmlformats.org/officeDocument/2006/relationships/image" Target="../media/image235.gif"/><Relationship Id="rId4" Type="http://schemas.openxmlformats.org/officeDocument/2006/relationships/image" Target="../media/image230.png"/></Relationships>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7" name="Shape 9997"/>
        <p:cNvGrpSpPr/>
        <p:nvPr/>
      </p:nvGrpSpPr>
      <p:grpSpPr>
        <a:xfrm>
          <a:off x="0" y="0"/>
          <a:ext cx="0" cy="0"/>
          <a:chOff x="0" y="0"/>
          <a:chExt cx="0" cy="0"/>
        </a:xfrm>
      </p:grpSpPr>
      <p:sp>
        <p:nvSpPr>
          <p:cNvPr id="9998" name="Google Shape;9998;p151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Tahoma"/>
              <a:buNone/>
            </a:pPr>
            <a:fld id="{00000000-1234-1234-1234-123412341234}" type="slidenum">
              <a:rPr b="0" i="0" lang="en-US" sz="1400" u="none" cap="none" strike="noStrike">
                <a:solidFill>
                  <a:srgbClr val="000000"/>
                </a:solidFill>
                <a:latin typeface="Tahoma"/>
                <a:ea typeface="Tahoma"/>
                <a:cs typeface="Tahoma"/>
                <a:sym typeface="Tahoma"/>
              </a:rPr>
              <a:t>‹#›</a:t>
            </a:fld>
            <a:endParaRPr b="0" i="0" sz="1400" u="none" cap="none" strike="noStrike">
              <a:solidFill>
                <a:srgbClr val="000000"/>
              </a:solidFill>
              <a:latin typeface="Tahoma"/>
              <a:ea typeface="Tahoma"/>
              <a:cs typeface="Tahoma"/>
              <a:sym typeface="Tahoma"/>
            </a:endParaRPr>
          </a:p>
        </p:txBody>
      </p:sp>
      <p:sp>
        <p:nvSpPr>
          <p:cNvPr id="9999" name="Google Shape;9999;p1510"/>
          <p:cNvSpPr txBox="1"/>
          <p:nvPr>
            <p:ph type="title"/>
          </p:nvPr>
        </p:nvSpPr>
        <p:spPr>
          <a:xfrm>
            <a:off x="1455738" y="533400"/>
            <a:ext cx="3878262" cy="838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3600">
                <a:latin typeface="Arial"/>
                <a:ea typeface="Arial"/>
                <a:cs typeface="Arial"/>
                <a:sym typeface="Arial"/>
              </a:rPr>
              <a:t>Mitigate Risks</a:t>
            </a:r>
            <a:endParaRPr/>
          </a:p>
        </p:txBody>
      </p:sp>
      <p:sp>
        <p:nvSpPr>
          <p:cNvPr id="10000" name="Google Shape;10000;p1510"/>
          <p:cNvSpPr txBox="1"/>
          <p:nvPr>
            <p:ph idx="1" type="body"/>
          </p:nvPr>
        </p:nvSpPr>
        <p:spPr>
          <a:xfrm>
            <a:off x="1219200" y="2133600"/>
            <a:ext cx="7427913" cy="4078288"/>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1680"/>
              <a:buFont typeface="Noto Sans Symbols"/>
              <a:buNone/>
            </a:pPr>
            <a:r>
              <a:t/>
            </a:r>
            <a:endParaRPr sz="2800">
              <a:latin typeface="Arial"/>
              <a:ea typeface="Arial"/>
              <a:cs typeface="Arial"/>
              <a:sym typeface="Arial"/>
            </a:endParaRPr>
          </a:p>
          <a:p>
            <a:pPr indent="-342900" lvl="0" marL="342900" rtl="0" algn="l">
              <a:lnSpc>
                <a:spcPct val="80000"/>
              </a:lnSpc>
              <a:spcBef>
                <a:spcPts val="480"/>
              </a:spcBef>
              <a:spcAft>
                <a:spcPts val="0"/>
              </a:spcAft>
              <a:buSzPts val="1440"/>
              <a:buChar char="■"/>
            </a:pPr>
            <a:r>
              <a:rPr lang="en-US" sz="2400">
                <a:latin typeface="Arial"/>
                <a:ea typeface="Arial"/>
                <a:cs typeface="Arial"/>
                <a:sym typeface="Arial"/>
              </a:rPr>
              <a:t>Repayment Risks can be mitigated by using security provisions in the solicitation and clauses in the contract</a:t>
            </a:r>
            <a:endParaRPr/>
          </a:p>
          <a:p>
            <a:pPr indent="-342900" lvl="0" marL="342900" rtl="0" algn="l">
              <a:lnSpc>
                <a:spcPct val="80000"/>
              </a:lnSpc>
              <a:spcBef>
                <a:spcPts val="480"/>
              </a:spcBef>
              <a:spcAft>
                <a:spcPts val="0"/>
              </a:spcAft>
              <a:buSzPts val="1440"/>
              <a:buFont typeface="Noto Sans Symbols"/>
              <a:buNone/>
            </a:pPr>
            <a:r>
              <a:t/>
            </a:r>
            <a:endParaRPr sz="2400">
              <a:latin typeface="Arial"/>
              <a:ea typeface="Arial"/>
              <a:cs typeface="Arial"/>
              <a:sym typeface="Arial"/>
            </a:endParaRPr>
          </a:p>
          <a:p>
            <a:pPr indent="-342900" lvl="0" marL="342900" rtl="0" algn="l">
              <a:lnSpc>
                <a:spcPct val="80000"/>
              </a:lnSpc>
              <a:spcBef>
                <a:spcPts val="480"/>
              </a:spcBef>
              <a:spcAft>
                <a:spcPts val="0"/>
              </a:spcAft>
              <a:buSzPts val="1440"/>
              <a:buChar char="■"/>
            </a:pPr>
            <a:r>
              <a:rPr lang="en-US" sz="2400">
                <a:latin typeface="Arial"/>
                <a:ea typeface="Arial"/>
                <a:cs typeface="Arial"/>
                <a:sym typeface="Arial"/>
              </a:rPr>
              <a:t>Nonperformance risks can be minimized by selecting the appropriate contractor and assuring that the financing method fits the procurement</a:t>
            </a:r>
            <a:endParaRPr/>
          </a:p>
          <a:p>
            <a:pPr indent="-251459" lvl="0" marL="342900" rtl="0" algn="l">
              <a:lnSpc>
                <a:spcPct val="80000"/>
              </a:lnSpc>
              <a:spcBef>
                <a:spcPts val="480"/>
              </a:spcBef>
              <a:spcAft>
                <a:spcPts val="0"/>
              </a:spcAft>
              <a:buSzPts val="1440"/>
              <a:buNone/>
            </a:pPr>
            <a:r>
              <a:t/>
            </a:r>
            <a:endParaRPr sz="2400">
              <a:latin typeface="Arial"/>
              <a:ea typeface="Arial"/>
              <a:cs typeface="Arial"/>
              <a:sym typeface="Arial"/>
            </a:endParaRPr>
          </a:p>
          <a:p>
            <a:pPr indent="-342900" lvl="0" marL="342900" rtl="0" algn="l">
              <a:lnSpc>
                <a:spcPct val="80000"/>
              </a:lnSpc>
              <a:spcBef>
                <a:spcPts val="480"/>
              </a:spcBef>
              <a:spcAft>
                <a:spcPts val="0"/>
              </a:spcAft>
              <a:buSzPts val="1440"/>
              <a:buChar char="■"/>
            </a:pPr>
            <a:r>
              <a:rPr lang="en-US" sz="2400">
                <a:latin typeface="Arial"/>
                <a:ea typeface="Arial"/>
                <a:cs typeface="Arial"/>
                <a:sym typeface="Arial"/>
              </a:rPr>
              <a:t>Repayment and nonperformance risks can be considerably lowered by requiring security</a:t>
            </a:r>
            <a:endParaRPr/>
          </a:p>
          <a:p>
            <a:pPr indent="-251459" lvl="0" marL="342900" rtl="0" algn="l">
              <a:lnSpc>
                <a:spcPct val="80000"/>
              </a:lnSpc>
              <a:spcBef>
                <a:spcPts val="480"/>
              </a:spcBef>
              <a:spcAft>
                <a:spcPts val="0"/>
              </a:spcAft>
              <a:buSzPts val="1440"/>
              <a:buNone/>
            </a:pPr>
            <a:r>
              <a:t/>
            </a:r>
            <a:endParaRPr sz="2400">
              <a:latin typeface="Arial"/>
              <a:ea typeface="Arial"/>
              <a:cs typeface="Arial"/>
              <a:sym typeface="Arial"/>
            </a:endParaRPr>
          </a:p>
        </p:txBody>
      </p:sp>
      <p:pic>
        <p:nvPicPr>
          <p:cNvPr id="10001" name="Google Shape;10001;p1510"/>
          <p:cNvPicPr preferRelativeResize="0"/>
          <p:nvPr>
            <p:ph idx="2" type="body"/>
          </p:nvPr>
        </p:nvPicPr>
        <p:blipFill rotWithShape="1">
          <a:blip r:embed="rId3">
            <a:alphaModFix/>
          </a:blip>
          <a:srcRect b="0" l="0" r="0" t="0"/>
          <a:stretch/>
        </p:blipFill>
        <p:spPr>
          <a:xfrm>
            <a:off x="228600" y="2743200"/>
            <a:ext cx="838200" cy="2819400"/>
          </a:xfrm>
          <a:prstGeom prst="rect">
            <a:avLst/>
          </a:prstGeom>
          <a:noFill/>
          <a:ln>
            <a:noFill/>
          </a:ln>
        </p:spPr>
      </p:pic>
      <p:pic>
        <p:nvPicPr>
          <p:cNvPr id="10002" name="Google Shape;10002;p1510"/>
          <p:cNvPicPr preferRelativeResize="0"/>
          <p:nvPr/>
        </p:nvPicPr>
        <p:blipFill rotWithShape="1">
          <a:blip r:embed="rId4">
            <a:alphaModFix/>
          </a:blip>
          <a:srcRect b="0" l="0" r="0" t="0"/>
          <a:stretch/>
        </p:blipFill>
        <p:spPr>
          <a:xfrm>
            <a:off x="6553200" y="481013"/>
            <a:ext cx="1885950" cy="1384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